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9144000"/>
  <p:notesSz cx="7315200" cy="9601200"/>
  <p:embeddedFontLst>
    <p:embeddedFont>
      <p:font typeface="Roboto Mono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  <p:ext uri="GoogleSlidesCustomDataVersion2">
      <go:slidesCustomData xmlns:go="http://customooxmlschemas.google.com/" r:id="rId32" roundtripDataSignature="AMtx7mhk5zVVbEXVmw/Ho5cvLCcL0M6p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024" orient="horz"/>
        <p:guide pos="2304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RobotoMono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Mon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Mono-boldItalic.fntdata"/><Relationship Id="rId30" Type="http://schemas.openxmlformats.org/officeDocument/2006/relationships/font" Target="fonts/RobotoMon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0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143589" y="0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119474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ba9cbb17b9_0_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3ba9cbb17b9_0_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ba9cbb17b9_0_1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ba9cbb17b9_0_1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3ba9cbb17b9_0_1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ba9cbb17b9_0_18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3ba9cbb17b9_0_18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ba9cbb17b9_0_36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ba9cbb17b9_0_36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3ba9cbb17b9_0_36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ba9cbb17b9_0_5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ba9cbb17b9_0_5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3ba9cbb17b9_0_5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ba9cbb17b9_0_57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ba9cbb17b9_0_57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g3ba9cbb17b9_0_57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ba9cbb17b9_0_64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ba9cbb17b9_0_64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g3ba9cbb17b9_0_64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ba9cbb17b9_0_71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ba9cbb17b9_0_71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3ba9cbb17b9_0_71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ba9cbb17b9_0_3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3ba9cbb17b9_0_3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ba9cbb17b9_0_24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3ba9cbb17b9_0_24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3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5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6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7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7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8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8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9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9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/>
          <p:nvPr>
            <p:ph type="title"/>
          </p:nvPr>
        </p:nvSpPr>
        <p:spPr>
          <a:xfrm>
            <a:off x="457200" y="274638"/>
            <a:ext cx="8229600" cy="9022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" type="body"/>
          </p:nvPr>
        </p:nvSpPr>
        <p:spPr>
          <a:xfrm>
            <a:off x="457200" y="1346200"/>
            <a:ext cx="8229600" cy="4779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indent="-228600" lvl="3" marL="18288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indent="-228600" lvl="4" marL="2286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2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eb.eecs.umich.edu/~nham/" TargetMode="Externa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hyperlink" Target="mailto:chcdavis@umich.edu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mailto:chcdavis@umich.edu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title"/>
          </p:nvPr>
        </p:nvSpPr>
        <p:spPr>
          <a:xfrm>
            <a:off x="609600" y="1524000"/>
            <a:ext cx="82296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000"/>
              <a:t>EECS 498 System Design of a Search Engine</a:t>
            </a:r>
            <a:br>
              <a:rPr lang="en-US"/>
            </a:br>
            <a:r>
              <a:rPr lang="en-US" sz="3100"/>
              <a:t>Winter 2026</a:t>
            </a:r>
            <a:br>
              <a:rPr lang="en-US"/>
            </a:br>
            <a:r>
              <a:rPr lang="en-US" sz="3100"/>
              <a:t>Lab 2: Introduction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1321725" y="3962400"/>
            <a:ext cx="6679200" cy="25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Arial"/>
              <a:buNone/>
            </a:pPr>
            <a:r>
              <a:rPr lang="en-US" sz="2200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GSI: Christopher Davis</a:t>
            </a:r>
            <a:br>
              <a:rPr lang="en-US" sz="2200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2200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IA: Rickey Dong</a:t>
            </a:r>
            <a:endParaRPr sz="2200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Arial"/>
              <a:buNone/>
            </a:pPr>
            <a:r>
              <a:t/>
            </a:r>
            <a:endParaRPr sz="2200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Arial"/>
              <a:buNone/>
            </a:pPr>
            <a: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Nicole Hamilton</a:t>
            </a:r>
            <a:b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sng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https://web.eecs.umich.edu/~nham/</a:t>
            </a:r>
            <a:br>
              <a:rPr b="0" i="0" lang="en-US" sz="18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sng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nham@umich.edu</a:t>
            </a:r>
            <a:endParaRPr b="0" i="0" sz="1800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514350" lvl="0" marL="51435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457200" y="274638"/>
            <a:ext cx="8229600" cy="9022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457200" y="1346200"/>
            <a:ext cx="8229600" cy="4779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Introduction / announcements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New assignments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/>
              <a:t>Speed dating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Voting</a:t>
            </a:r>
            <a:endParaRPr/>
          </a:p>
          <a:p>
            <a:pPr indent="-3048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3048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98" name="Google Shape;98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ba9cbb17b9_0_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04" name="Google Shape;104;g3ba9cbb17b9_0_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AutoNum type="arabicPeriod"/>
            </a:pPr>
            <a:r>
              <a:rPr lang="en-US">
                <a:solidFill>
                  <a:srgbClr val="C00000"/>
                </a:solidFill>
              </a:rPr>
              <a:t>Introduction / announcements</a:t>
            </a:r>
            <a:endParaRPr>
              <a:solidFill>
                <a:srgbClr val="C00000"/>
              </a:solidFill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New assignments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/>
              <a:t>Speed dating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Voting</a:t>
            </a:r>
            <a:endParaRPr/>
          </a:p>
          <a:p>
            <a:pPr indent="-3048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3048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05" name="Google Shape;105;g3ba9cbb17b9_0_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1" name="Google Shape;111;p5" title="IMG_156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150" y="988350"/>
            <a:ext cx="2975251" cy="396702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12" name="Google Shape;112;p5"/>
          <p:cNvSpPr txBox="1"/>
          <p:nvPr/>
        </p:nvSpPr>
        <p:spPr>
          <a:xfrm>
            <a:off x="493150" y="5054750"/>
            <a:ext cx="2318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Christopher Davis</a:t>
            </a:r>
            <a:endParaRPr sz="2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 txBox="1"/>
          <p:nvPr/>
        </p:nvSpPr>
        <p:spPr>
          <a:xfrm>
            <a:off x="3819450" y="837725"/>
            <a:ext cx="49269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About Me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3819450" y="1718050"/>
            <a:ext cx="4998000" cy="41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MS CS SUGS student (2026)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BS CS + Honors Math (2025)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Took this course in W25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Worked for Google Scholar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○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Focused on ranking, but also some indexing and front-end. Maybe more on this when we get to ranking.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400"/>
              <a:buFont typeface="Calibri"/>
              <a:buChar char="○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Updating codebase to C++20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493150" y="5577950"/>
            <a:ext cx="2318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chcdavis@umich.edu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ba9cbb17b9_0_1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Office Hours</a:t>
            </a:r>
            <a:endParaRPr/>
          </a:p>
        </p:txBody>
      </p:sp>
      <p:sp>
        <p:nvSpPr>
          <p:cNvPr id="122" name="Google Shape;122;g3ba9cbb17b9_0_10"/>
          <p:cNvSpPr txBox="1"/>
          <p:nvPr>
            <p:ph idx="1" type="body"/>
          </p:nvPr>
        </p:nvSpPr>
        <p:spPr>
          <a:xfrm>
            <a:off x="457200" y="1346200"/>
            <a:ext cx="84738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800"/>
              <a:t>Chris:</a:t>
            </a:r>
            <a:endParaRPr sz="28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	Tues/Thurs 12:30-2:30 BBB Atrium (pending room assignment)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	By appointment (virtually) most other times M-F.</a:t>
            </a:r>
            <a:endParaRPr/>
          </a:p>
          <a:p>
            <a:pPr indent="457200" lvl="0" marL="4572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Just email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chcdavis@umich.edu</a:t>
            </a:r>
            <a:r>
              <a:rPr lang="en-US"/>
              <a:t> with </a:t>
            </a:r>
            <a:r>
              <a:rPr b="1" lang="en-US"/>
              <a:t>EECS498W26</a:t>
            </a:r>
            <a:r>
              <a:rPr lang="en-US"/>
              <a:t> in title.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800"/>
              <a:t>Rickey:</a:t>
            </a:r>
            <a:endParaRPr sz="28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	Mon 3:30-4:30 (</a:t>
            </a:r>
            <a:r>
              <a:rPr lang="en-US">
                <a:highlight>
                  <a:srgbClr val="FFFFFF"/>
                </a:highlight>
              </a:rPr>
              <a:t>1637 BBB Table #1)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	Wed 2:30-4:00 (1270A Leinweber)</a:t>
            </a:r>
            <a:endParaRPr/>
          </a:p>
        </p:txBody>
      </p:sp>
      <p:sp>
        <p:nvSpPr>
          <p:cNvPr id="123" name="Google Shape;123;g3ba9cbb17b9_0_1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ba9cbb17b9_0_18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29" name="Google Shape;129;g3ba9cbb17b9_0_18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AutoNum type="arabicPeriod"/>
            </a:pPr>
            <a:r>
              <a:rPr lang="en-US">
                <a:solidFill>
                  <a:srgbClr val="BFBFBF"/>
                </a:solidFill>
              </a:rPr>
              <a:t>Introduction / announcements</a:t>
            </a:r>
            <a:endParaRPr>
              <a:solidFill>
                <a:srgbClr val="BFBFBF"/>
              </a:solidFill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AutoNum type="arabicPeriod"/>
            </a:pPr>
            <a:r>
              <a:rPr lang="en-US">
                <a:solidFill>
                  <a:srgbClr val="FF0000"/>
                </a:solidFill>
              </a:rPr>
              <a:t>New assignments</a:t>
            </a:r>
            <a:endParaRPr>
              <a:solidFill>
                <a:srgbClr val="FF0000"/>
              </a:solidFill>
            </a:endParaRPr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</a:pPr>
            <a:r>
              <a:rPr lang="en-US">
                <a:solidFill>
                  <a:srgbClr val="000000"/>
                </a:solidFill>
              </a:rPr>
              <a:t>Speed dating</a:t>
            </a:r>
            <a:endParaRPr>
              <a:solidFill>
                <a:srgbClr val="000000"/>
              </a:solidFill>
            </a:endParaRPr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Voting</a:t>
            </a:r>
            <a:endParaRPr/>
          </a:p>
        </p:txBody>
      </p:sp>
      <p:sp>
        <p:nvSpPr>
          <p:cNvPr id="130" name="Google Shape;130;g3ba9cbb17b9_0_1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ba9cbb17b9_0_36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New Assignments</a:t>
            </a:r>
            <a:endParaRPr/>
          </a:p>
        </p:txBody>
      </p:sp>
      <p:sp>
        <p:nvSpPr>
          <p:cNvPr id="137" name="Google Shape;137;g3ba9cbb17b9_0_36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1000"/>
              </a:spcAft>
              <a:buSzPts val="2400"/>
              <a:buChar char="●"/>
            </a:pPr>
            <a:r>
              <a:rPr lang="en-US"/>
              <a:t>Good job on the first homework!</a:t>
            </a:r>
            <a:endParaRPr/>
          </a:p>
        </p:txBody>
      </p:sp>
      <p:sp>
        <p:nvSpPr>
          <p:cNvPr id="138" name="Google Shape;138;g3ba9cbb17b9_0_3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ba9cbb17b9_0_5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New Assignments</a:t>
            </a:r>
            <a:endParaRPr/>
          </a:p>
        </p:txBody>
      </p:sp>
      <p:sp>
        <p:nvSpPr>
          <p:cNvPr id="145" name="Google Shape;145;g3ba9cbb17b9_0_5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Good job on the first homework!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There are two new autograder assignments out.</a:t>
            </a:r>
            <a:endParaRPr/>
          </a:p>
          <a:p>
            <a:pPr indent="-381000" lvl="1" marL="914400" rtl="0" algn="l">
              <a:spcBef>
                <a:spcPts val="1000"/>
              </a:spcBef>
              <a:spcAft>
                <a:spcPts val="1000"/>
              </a:spcAft>
              <a:buSzPts val="2400"/>
              <a:buChar char="○"/>
            </a:pPr>
            <a:r>
              <a:rPr lang="en-US"/>
              <a:t>Well, technically three</a:t>
            </a:r>
            <a:endParaRPr/>
          </a:p>
        </p:txBody>
      </p:sp>
      <p:sp>
        <p:nvSpPr>
          <p:cNvPr id="146" name="Google Shape;146;g3ba9cbb17b9_0_5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ba9cbb17b9_0_57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New Assignments</a:t>
            </a:r>
            <a:endParaRPr/>
          </a:p>
        </p:txBody>
      </p:sp>
      <p:sp>
        <p:nvSpPr>
          <p:cNvPr id="153" name="Google Shape;153;g3ba9cbb17b9_0_57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Good job on the first homework!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There are two new autograder assignments out.</a:t>
            </a:r>
            <a:endParaRPr/>
          </a:p>
          <a:p>
            <a:pPr indent="-381000" lvl="1" marL="914400" rtl="0" algn="l"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Well, technically three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UTF-8</a:t>
            </a:r>
            <a:endParaRPr/>
          </a:p>
          <a:p>
            <a:pPr indent="-381000" lvl="1" marL="914400" rtl="0" algn="l">
              <a:spcBef>
                <a:spcPts val="48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Encode and decode UTF-8 characters</a:t>
            </a:r>
            <a:endParaRPr/>
          </a:p>
          <a:p>
            <a:pPr indent="-381000" lvl="1" marL="914400" rtl="0" algn="l">
              <a:spcBef>
                <a:spcPts val="48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Notorious and difficult (and common) problem;             lots of edge cases</a:t>
            </a:r>
            <a:endParaRPr/>
          </a:p>
          <a:p>
            <a:pPr indent="-381000" lvl="1" marL="914400" rtl="0" algn="l">
              <a:spcBef>
                <a:spcPts val="1000"/>
              </a:spcBef>
              <a:spcAft>
                <a:spcPts val="1000"/>
              </a:spcAft>
              <a:buSzPts val="2400"/>
              <a:buChar char="○"/>
            </a:pPr>
            <a:r>
              <a:rPr lang="en-US"/>
              <a:t>Lecture next week introducing, but should read up on the format early to get a general idea.</a:t>
            </a:r>
            <a:endParaRPr/>
          </a:p>
        </p:txBody>
      </p:sp>
      <p:sp>
        <p:nvSpPr>
          <p:cNvPr id="154" name="Google Shape;154;g3ba9cbb17b9_0_5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ba9cbb17b9_0_64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New Assignments</a:t>
            </a:r>
            <a:endParaRPr/>
          </a:p>
        </p:txBody>
      </p:sp>
      <p:sp>
        <p:nvSpPr>
          <p:cNvPr id="161" name="Google Shape;161;g3ba9cbb17b9_0_64"/>
          <p:cNvSpPr txBox="1"/>
          <p:nvPr>
            <p:ph idx="1" type="body"/>
          </p:nvPr>
        </p:nvSpPr>
        <p:spPr>
          <a:xfrm>
            <a:off x="457200" y="1346200"/>
            <a:ext cx="8229600" cy="5213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Good job on the first homework!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There are two new autograder assignments out.</a:t>
            </a:r>
            <a:endParaRPr/>
          </a:p>
          <a:p>
            <a:pPr indent="-381000" lvl="1" marL="914400" rtl="0" algn="l"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Well, technically three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UTF-8</a:t>
            </a:r>
            <a:endParaRPr/>
          </a:p>
          <a:p>
            <a:pPr indent="-381000" lvl="1" marL="914400" rtl="0" algn="l">
              <a:spcBef>
                <a:spcPts val="48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Encode and decode UTF-8 characters</a:t>
            </a:r>
            <a:endParaRPr/>
          </a:p>
          <a:p>
            <a:pPr indent="-381000" lvl="1" marL="914400" rtl="0" algn="l">
              <a:spcBef>
                <a:spcPts val="48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Notorious and difficult (and common) problem;             lots of edge cases</a:t>
            </a:r>
            <a:endParaRPr/>
          </a:p>
          <a:p>
            <a:pPr indent="-381000" lvl="1" marL="914400" rtl="0" algn="l">
              <a:spcBef>
                <a:spcPts val="100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Lecture next week introducing, but should read up on the format early to get a general idea.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String/Vector</a:t>
            </a:r>
            <a:endParaRPr/>
          </a:p>
          <a:p>
            <a:pPr indent="-381000" lvl="1" marL="914400" rtl="0" algn="l">
              <a:spcBef>
                <a:spcPts val="1000"/>
              </a:spcBef>
              <a:spcAft>
                <a:spcPts val="1000"/>
              </a:spcAft>
              <a:buSzPts val="2400"/>
              <a:buChar char="○"/>
            </a:pPr>
            <a:r>
              <a:rPr lang="en-US"/>
              <a:t>Create your own well-optimized versions of RAII string/vector </a:t>
            </a:r>
            <a:endParaRPr/>
          </a:p>
        </p:txBody>
      </p:sp>
      <p:sp>
        <p:nvSpPr>
          <p:cNvPr id="162" name="Google Shape;162;g3ba9cbb17b9_0_6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ba9cbb17b9_0_71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Strings, Vectors, Etc.</a:t>
            </a:r>
            <a:endParaRPr/>
          </a:p>
        </p:txBody>
      </p:sp>
      <p:sp>
        <p:nvSpPr>
          <p:cNvPr id="169" name="Google Shape;169;g3ba9cbb17b9_0_71"/>
          <p:cNvSpPr txBox="1"/>
          <p:nvPr>
            <p:ph idx="1" type="body"/>
          </p:nvPr>
        </p:nvSpPr>
        <p:spPr>
          <a:xfrm>
            <a:off x="457200" y="1346200"/>
            <a:ext cx="8229600" cy="5213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Common complaint:</a:t>
            </a:r>
            <a:endParaRPr/>
          </a:p>
          <a:p>
            <a:pPr indent="-381000" lvl="1" marL="914400" rtl="0" algn="l">
              <a:spcBef>
                <a:spcPts val="1000"/>
              </a:spcBef>
              <a:spcAft>
                <a:spcPts val="1000"/>
              </a:spcAft>
              <a:buSzPts val="2400"/>
              <a:buChar char="○"/>
            </a:pPr>
            <a:r>
              <a:rPr lang="en-US"/>
              <a:t>“Why are we </a:t>
            </a:r>
            <a:r>
              <a:rPr lang="en-US"/>
              <a:t>wasting</a:t>
            </a:r>
            <a:r>
              <a:rPr lang="en-US"/>
              <a:t> time doing this? Wouldn’t we just use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std::xyz</a:t>
            </a:r>
            <a:r>
              <a:rPr lang="en-US"/>
              <a:t> in the real world?”</a:t>
            </a:r>
            <a:endParaRPr/>
          </a:p>
        </p:txBody>
      </p:sp>
      <p:sp>
        <p:nvSpPr>
          <p:cNvPr id="170" name="Google Shape;170;g3ba9cbb17b9_0_7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ba9cbb17b9_0_3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76" name="Google Shape;176;g3ba9cbb17b9_0_3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AutoNum type="arabicPeriod"/>
            </a:pPr>
            <a:r>
              <a:rPr lang="en-US">
                <a:solidFill>
                  <a:srgbClr val="BFBFBF"/>
                </a:solidFill>
              </a:rPr>
              <a:t>Introduction / announcements</a:t>
            </a:r>
            <a:endParaRPr>
              <a:solidFill>
                <a:srgbClr val="BFBFBF"/>
              </a:solidFill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AutoNum type="arabicPeriod"/>
            </a:pPr>
            <a:r>
              <a:rPr lang="en-US">
                <a:solidFill>
                  <a:srgbClr val="BFBFBF"/>
                </a:solidFill>
              </a:rPr>
              <a:t>New assignments</a:t>
            </a:r>
            <a:endParaRPr>
              <a:solidFill>
                <a:srgbClr val="BFBFBF"/>
              </a:solidFill>
            </a:endParaRPr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AutoNum type="arabicPeriod"/>
            </a:pPr>
            <a:r>
              <a:rPr lang="en-US">
                <a:solidFill>
                  <a:srgbClr val="FF0000"/>
                </a:solidFill>
              </a:rPr>
              <a:t>Speed dating</a:t>
            </a:r>
            <a:endParaRPr>
              <a:solidFill>
                <a:srgbClr val="FF0000"/>
              </a:solidFill>
            </a:endParaRPr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Voting</a:t>
            </a:r>
            <a:endParaRPr/>
          </a:p>
        </p:txBody>
      </p:sp>
      <p:sp>
        <p:nvSpPr>
          <p:cNvPr id="177" name="Google Shape;177;g3ba9cbb17b9_0_3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"/>
          <p:cNvSpPr txBox="1"/>
          <p:nvPr>
            <p:ph type="title"/>
          </p:nvPr>
        </p:nvSpPr>
        <p:spPr>
          <a:xfrm>
            <a:off x="457200" y="274638"/>
            <a:ext cx="8229600" cy="9022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speed dating</a:t>
            </a:r>
            <a:endParaRPr/>
          </a:p>
        </p:txBody>
      </p:sp>
      <p:sp>
        <p:nvSpPr>
          <p:cNvPr id="183" name="Google Shape;183;p11"/>
          <p:cNvSpPr txBox="1"/>
          <p:nvPr>
            <p:ph idx="1" type="body"/>
          </p:nvPr>
        </p:nvSpPr>
        <p:spPr>
          <a:xfrm>
            <a:off x="457200" y="1346200"/>
            <a:ext cx="8229600" cy="4779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First, how </a:t>
            </a:r>
            <a:r>
              <a:rPr lang="en-US"/>
              <a:t>are</a:t>
            </a:r>
            <a:r>
              <a:rPr lang="en-US"/>
              <a:t> we doing with team matching?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/>
              <a:t>Reminder: </a:t>
            </a:r>
            <a:r>
              <a:rPr lang="en-US"/>
              <a:t>should have teams formed by 18 January (Sunday)</a:t>
            </a:r>
            <a:endParaRPr/>
          </a:p>
        </p:txBody>
      </p:sp>
      <p:sp>
        <p:nvSpPr>
          <p:cNvPr id="184" name="Google Shape;184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ba9cbb17b9_0_24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speed dating</a:t>
            </a:r>
            <a:endParaRPr/>
          </a:p>
        </p:txBody>
      </p:sp>
      <p:sp>
        <p:nvSpPr>
          <p:cNvPr id="190" name="Google Shape;190;g3ba9cbb17b9_0_24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Today, we continue our speed-dating.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n-US"/>
              <a:t>Break up in small groups of 3 or 4 for a short 5-to-10-minute discussion.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n-US"/>
              <a:t>Collect some results.</a:t>
            </a:r>
            <a:endParaRPr/>
          </a:p>
          <a:p>
            <a:pPr indent="-4572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n-US"/>
              <a:t>Form new groups with people you haven’t met yet and repeat.</a:t>
            </a:r>
            <a:endParaRPr/>
          </a:p>
        </p:txBody>
      </p:sp>
      <p:sp>
        <p:nvSpPr>
          <p:cNvPr id="191" name="Google Shape;191;g3ba9cbb17b9_0_2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/>
          <p:cNvSpPr txBox="1"/>
          <p:nvPr>
            <p:ph idx="1" type="body"/>
          </p:nvPr>
        </p:nvSpPr>
        <p:spPr>
          <a:xfrm>
            <a:off x="457200" y="736376"/>
            <a:ext cx="8229600" cy="8334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What would you like to know about someone to know if they’re a good match?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97" name="Google Shape;197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8" name="Google Shape;198;p12"/>
          <p:cNvSpPr txBox="1"/>
          <p:nvPr/>
        </p:nvSpPr>
        <p:spPr>
          <a:xfrm>
            <a:off x="457200" y="1893536"/>
            <a:ext cx="3232768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-121 Section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Whether they drink Bubble Tea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Whether they are Performative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Motivation for success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they took the class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Good listeners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interested they are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much work they want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Whether the same pace</a:t>
            </a:r>
            <a:endParaRPr/>
          </a:p>
        </p:txBody>
      </p:sp>
      <p:sp>
        <p:nvSpPr>
          <p:cNvPr id="199" name="Google Shape;199;p12"/>
          <p:cNvSpPr txBox="1"/>
          <p:nvPr/>
        </p:nvSpPr>
        <p:spPr>
          <a:xfrm>
            <a:off x="4572000" y="1893536"/>
            <a:ext cx="4114800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-051 Section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committed they are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Past experience on large projects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Working with people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Communication style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Track record on 281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 do you live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many extracurricular activities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Availability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Good chemistry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Expectations A or A+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"/>
          <p:cNvSpPr txBox="1"/>
          <p:nvPr>
            <p:ph idx="1" type="body"/>
          </p:nvPr>
        </p:nvSpPr>
        <p:spPr>
          <a:xfrm>
            <a:off x="457200" y="736376"/>
            <a:ext cx="8229600" cy="995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We need a cartoon mascot for a class tee shirt.  What animal should it be?</a:t>
            </a:r>
            <a:endParaRPr/>
          </a:p>
        </p:txBody>
      </p:sp>
      <p:sp>
        <p:nvSpPr>
          <p:cNvPr id="205" name="Google Shape;205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6" name="Google Shape;206;p13"/>
          <p:cNvSpPr txBox="1"/>
          <p:nvPr/>
        </p:nvSpPr>
        <p:spPr>
          <a:xfrm>
            <a:off x="457200" y="1893536"/>
            <a:ext cx="3232768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-121 Section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Burmese Rescue Dog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Fat Squirrel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Eagle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C++ Mascot (a Rat)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Hawk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Spider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Lady bug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Octopus</a:t>
            </a:r>
            <a:endParaRPr/>
          </a:p>
        </p:txBody>
      </p:sp>
      <p:sp>
        <p:nvSpPr>
          <p:cNvPr id="207" name="Google Shape;207;p13"/>
          <p:cNvSpPr txBox="1"/>
          <p:nvPr/>
        </p:nvSpPr>
        <p:spPr>
          <a:xfrm>
            <a:off x="4572000" y="1893535"/>
            <a:ext cx="4114800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-051 Section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Road Runner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Panda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Cute spider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Raccoon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Owl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Cheetah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Mole peeking out of a hole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Golden retriever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4"/>
          <p:cNvSpPr txBox="1"/>
          <p:nvPr>
            <p:ph idx="1" type="body"/>
          </p:nvPr>
        </p:nvSpPr>
        <p:spPr>
          <a:xfrm>
            <a:off x="457200" y="736376"/>
            <a:ext cx="8229600" cy="995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Are there ways you might use AI ethically and productively in a class like this?</a:t>
            </a:r>
            <a:endParaRPr/>
          </a:p>
        </p:txBody>
      </p:sp>
      <p:sp>
        <p:nvSpPr>
          <p:cNvPr id="213" name="Google Shape;213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4" name="Google Shape;214;p14"/>
          <p:cNvSpPr txBox="1"/>
          <p:nvPr/>
        </p:nvSpPr>
        <p:spPr>
          <a:xfrm>
            <a:off x="457200" y="1893536"/>
            <a:ext cx="3232768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-121 Section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Anything that doesn’t jeopardize own learning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Translating programs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Ask questions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does this code do?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Generate testcases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Help with documentation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Explain concepts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Practice exams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Presentation slides</a:t>
            </a:r>
            <a:endParaRPr/>
          </a:p>
        </p:txBody>
      </p:sp>
      <p:sp>
        <p:nvSpPr>
          <p:cNvPr id="215" name="Google Shape;215;p14"/>
          <p:cNvSpPr txBox="1"/>
          <p:nvPr/>
        </p:nvSpPr>
        <p:spPr>
          <a:xfrm>
            <a:off x="4572000" y="1893535"/>
            <a:ext cx="4114800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-051 Section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Generate shell scripts  / menial tasks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to use Google Cloud Platform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Understand a concept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Refresh how to use a new language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Understand someone else’s code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 prep / example questions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 / ideas / progress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Brainstorming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5"/>
          <p:cNvSpPr txBox="1"/>
          <p:nvPr>
            <p:ph idx="1" type="body"/>
          </p:nvPr>
        </p:nvSpPr>
        <p:spPr>
          <a:xfrm>
            <a:off x="457200" y="736376"/>
            <a:ext cx="8229600" cy="9710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How could you decide whether a link is worth crawling or a page is worth indexing?</a:t>
            </a:r>
            <a:endParaRPr/>
          </a:p>
        </p:txBody>
      </p:sp>
      <p:sp>
        <p:nvSpPr>
          <p:cNvPr id="221" name="Google Shape;221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2" name="Google Shape;222;p15"/>
          <p:cNvSpPr txBox="1"/>
          <p:nvPr/>
        </p:nvSpPr>
        <p:spPr>
          <a:xfrm>
            <a:off x="457200" y="1893536"/>
            <a:ext cx="3232768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-121 Section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link is worth crawling if it appears on lots of pages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Top level domains are better than others, .gov &gt; .biz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Distance from the seed list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Authority and Hubs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Accessibility of the page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Avoid pages with ? parameters in the URL</a:t>
            </a:r>
            <a:endParaRPr/>
          </a:p>
        </p:txBody>
      </p:sp>
      <p:sp>
        <p:nvSpPr>
          <p:cNvPr id="223" name="Google Shape;223;p15"/>
          <p:cNvSpPr txBox="1"/>
          <p:nvPr/>
        </p:nvSpPr>
        <p:spPr>
          <a:xfrm>
            <a:off x="4572000" y="1893535"/>
            <a:ext cx="4114800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-051 Section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TLD .gov  or .edu &gt; .biz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Correct spelling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# of links pointing to the page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# of slashes in the URL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 of credible websites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Filetypes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Duplicate content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# of words in the title or on the page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Links in the middle of the text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"/>
          <p:cNvSpPr txBox="1"/>
          <p:nvPr>
            <p:ph idx="1" type="body"/>
          </p:nvPr>
        </p:nvSpPr>
        <p:spPr>
          <a:xfrm>
            <a:off x="457200" y="736376"/>
            <a:ext cx="8229600" cy="93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When you look at search result, how do you decide whether it’s a good match?</a:t>
            </a:r>
            <a:endParaRPr/>
          </a:p>
        </p:txBody>
      </p:sp>
      <p:sp>
        <p:nvSpPr>
          <p:cNvPr id="229" name="Google Shape;22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0" name="Google Shape;230;p16"/>
          <p:cNvSpPr txBox="1"/>
          <p:nvPr/>
        </p:nvSpPr>
        <p:spPr>
          <a:xfrm>
            <a:off x="457200" y="1893536"/>
            <a:ext cx="3232768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-121 Section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Lots of occurrences of the search words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Similar words on the page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Semantic similarity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Keywords in the title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Words near the top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&lt;H1&gt; vs &lt;p&gt;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Important words</a:t>
            </a:r>
            <a:endParaRPr/>
          </a:p>
        </p:txBody>
      </p:sp>
      <p:sp>
        <p:nvSpPr>
          <p:cNvPr id="231" name="Google Shape;231;p16"/>
          <p:cNvSpPr txBox="1"/>
          <p:nvPr/>
        </p:nvSpPr>
        <p:spPr>
          <a:xfrm>
            <a:off x="4572000" y="1893535"/>
            <a:ext cx="4114800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-051 Section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the terms are on the page and in the title or near the top of the page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Length of page, longer CSS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Recent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7"/>
          <p:cNvSpPr txBox="1"/>
          <p:nvPr>
            <p:ph idx="1" type="body"/>
          </p:nvPr>
        </p:nvSpPr>
        <p:spPr>
          <a:xfrm>
            <a:off x="457200" y="736376"/>
            <a:ext cx="8229600" cy="5389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When you look at search result, how do you decide whether it’s a good match?</a:t>
            </a:r>
            <a:endParaRPr/>
          </a:p>
        </p:txBody>
      </p:sp>
      <p:sp>
        <p:nvSpPr>
          <p:cNvPr id="237" name="Google Shape;237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8" name="Google Shape;238;p17"/>
          <p:cNvSpPr txBox="1"/>
          <p:nvPr/>
        </p:nvSpPr>
        <p:spPr>
          <a:xfrm>
            <a:off x="457200" y="1893536"/>
            <a:ext cx="323276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-121 Section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7"/>
          <p:cNvSpPr txBox="1"/>
          <p:nvPr/>
        </p:nvSpPr>
        <p:spPr>
          <a:xfrm>
            <a:off x="4572000" y="1893535"/>
            <a:ext cx="4114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-051 Section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8"/>
          <p:cNvSpPr txBox="1"/>
          <p:nvPr>
            <p:ph idx="1" type="body"/>
          </p:nvPr>
        </p:nvSpPr>
        <p:spPr>
          <a:xfrm>
            <a:off x="457200" y="736376"/>
            <a:ext cx="8229600" cy="5389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If you distribute your engine across a lot of machines, should it have a master?</a:t>
            </a:r>
            <a:endParaRPr/>
          </a:p>
        </p:txBody>
      </p:sp>
      <p:sp>
        <p:nvSpPr>
          <p:cNvPr id="245" name="Google Shape;245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6" name="Google Shape;246;p18"/>
          <p:cNvSpPr txBox="1"/>
          <p:nvPr/>
        </p:nvSpPr>
        <p:spPr>
          <a:xfrm>
            <a:off x="457200" y="1893536"/>
            <a:ext cx="323276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-121 Section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8"/>
          <p:cNvSpPr txBox="1"/>
          <p:nvPr/>
        </p:nvSpPr>
        <p:spPr>
          <a:xfrm>
            <a:off x="4572000" y="1893535"/>
            <a:ext cx="4114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-051 Section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9"/>
          <p:cNvSpPr txBox="1"/>
          <p:nvPr>
            <p:ph idx="1" type="body"/>
          </p:nvPr>
        </p:nvSpPr>
        <p:spPr>
          <a:xfrm>
            <a:off x="457200" y="736376"/>
            <a:ext cx="8229600" cy="5389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What do you think will be the hardest part of building the engine?</a:t>
            </a:r>
            <a:endParaRPr/>
          </a:p>
        </p:txBody>
      </p:sp>
      <p:sp>
        <p:nvSpPr>
          <p:cNvPr id="253" name="Google Shape;25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4" name="Google Shape;254;p19"/>
          <p:cNvSpPr txBox="1"/>
          <p:nvPr/>
        </p:nvSpPr>
        <p:spPr>
          <a:xfrm>
            <a:off x="457200" y="1893536"/>
            <a:ext cx="323276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-121 Section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9"/>
          <p:cNvSpPr txBox="1"/>
          <p:nvPr/>
        </p:nvSpPr>
        <p:spPr>
          <a:xfrm>
            <a:off x="4572000" y="1893535"/>
            <a:ext cx="4114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-051 Section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2014-10-28T21:56:04Z</dcterms:created>
  <dc:creator>Nicole Hamilton</dc:creator>
</cp:coreProperties>
</file>